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0" r:id="rId5"/>
    <p:sldId id="261" r:id="rId6"/>
    <p:sldId id="259" r:id="rId7"/>
    <p:sldId id="271" r:id="rId8"/>
    <p:sldId id="273" r:id="rId9"/>
    <p:sldId id="269" r:id="rId10"/>
    <p:sldId id="270" r:id="rId11"/>
    <p:sldId id="275" r:id="rId12"/>
    <p:sldId id="274" r:id="rId13"/>
    <p:sldId id="276" r:id="rId14"/>
    <p:sldId id="278" r:id="rId15"/>
    <p:sldId id="277" r:id="rId16"/>
    <p:sldId id="279" r:id="rId17"/>
    <p:sldId id="280" r:id="rId18"/>
    <p:sldId id="283" r:id="rId19"/>
    <p:sldId id="262" r:id="rId20"/>
    <p:sldId id="281" r:id="rId21"/>
    <p:sldId id="266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02C"/>
    <a:srgbClr val="AFAAB9"/>
    <a:srgbClr val="71758A"/>
    <a:srgbClr val="D4EBD8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6" autoAdjust="0"/>
    <p:restoredTop sz="94660"/>
  </p:normalViewPr>
  <p:slideViewPr>
    <p:cSldViewPr snapToGrid="0">
      <p:cViewPr>
        <p:scale>
          <a:sx n="66" d="100"/>
          <a:sy n="66" d="100"/>
        </p:scale>
        <p:origin x="1267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C2544A3-15A8-6276-0EF4-834C72E5CD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4">
            <a:extLst>
              <a:ext uri="{FF2B5EF4-FFF2-40B4-BE49-F238E27FC236}">
                <a16:creationId xmlns:a16="http://schemas.microsoft.com/office/drawing/2014/main" id="{2E4B68A4-8690-EBA2-0E25-8D52163C04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26/08/2024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ABB8D-A9B1-BF5E-8E51-DAC64CE57FBB}"/>
              </a:ext>
            </a:extLst>
          </p:cNvPr>
          <p:cNvSpPr txBox="1"/>
          <p:nvPr/>
        </p:nvSpPr>
        <p:spPr>
          <a:xfrm>
            <a:off x="3367314" y="1995047"/>
            <a:ext cx="54573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Capstone</a:t>
            </a:r>
            <a:b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</a:br>
            <a: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Project</a:t>
            </a:r>
            <a:endParaRPr lang="en-GB" sz="6000" b="1" dirty="0">
              <a:latin typeface="Neue Machina" panose="00000500000000000000" pitchFamily="50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8FE0234-23EC-7806-340E-632A55BD40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401383" cy="902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DFCF72-CDBC-53E6-3FFF-40CA4CA6B896}"/>
              </a:ext>
            </a:extLst>
          </p:cNvPr>
          <p:cNvSpPr txBox="1"/>
          <p:nvPr/>
        </p:nvSpPr>
        <p:spPr>
          <a:xfrm>
            <a:off x="6399663" y="5984111"/>
            <a:ext cx="2740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By Mohamed Ali Raihan</a:t>
            </a:r>
          </a:p>
        </p:txBody>
      </p:sp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3100FC-054E-A053-A08F-35CDEFAC2A08}"/>
              </a:ext>
            </a:extLst>
          </p:cNvPr>
          <p:cNvCxnSpPr/>
          <p:nvPr/>
        </p:nvCxnSpPr>
        <p:spPr>
          <a:xfrm>
            <a:off x="3664978" y="671232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CEB55BC-D97F-3E77-034A-A6BB86339437}"/>
              </a:ext>
            </a:extLst>
          </p:cNvPr>
          <p:cNvSpPr txBox="1"/>
          <p:nvPr/>
        </p:nvSpPr>
        <p:spPr>
          <a:xfrm>
            <a:off x="3944017" y="167588"/>
            <a:ext cx="5370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Online Shopping Application – Customer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9B5FD-BC5D-3368-35AC-C00500B48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39" y="1595321"/>
            <a:ext cx="5156859" cy="4699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8D1CA6-F5AC-AFBE-79BA-FA3A0F530985}"/>
              </a:ext>
            </a:extLst>
          </p:cNvPr>
          <p:cNvSpPr txBox="1"/>
          <p:nvPr/>
        </p:nvSpPr>
        <p:spPr>
          <a:xfrm>
            <a:off x="390041" y="1077348"/>
            <a:ext cx="16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Exception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346CDE-AD4D-2B9B-E71E-D271D0A95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406" y="1595321"/>
            <a:ext cx="5941231" cy="12005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A372DA-250E-2E80-56BE-D0C45D81CD60}"/>
              </a:ext>
            </a:extLst>
          </p:cNvPr>
          <p:cNvSpPr txBox="1"/>
          <p:nvPr/>
        </p:nvSpPr>
        <p:spPr>
          <a:xfrm>
            <a:off x="5808406" y="1077348"/>
            <a:ext cx="201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Exception Handling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C698CD-3122-DC55-E09E-4583C5E55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406" y="3356014"/>
            <a:ext cx="5305534" cy="31016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3BF147-B989-980F-6291-B5E269B3D788}"/>
              </a:ext>
            </a:extLst>
          </p:cNvPr>
          <p:cNvSpPr txBox="1"/>
          <p:nvPr/>
        </p:nvSpPr>
        <p:spPr>
          <a:xfrm>
            <a:off x="5808406" y="2891281"/>
            <a:ext cx="1853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Exception Output</a:t>
            </a:r>
          </a:p>
        </p:txBody>
      </p:sp>
    </p:spTree>
    <p:extLst>
      <p:ext uri="{BB962C8B-B14F-4D97-AF65-F5344CB8AC3E}">
        <p14:creationId xmlns:p14="http://schemas.microsoft.com/office/powerpoint/2010/main" val="2529310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1DE55D0-5426-03C8-6785-3FDD8DF70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ADE854-0644-F543-CEE1-77FCBDE8E201}"/>
              </a:ext>
            </a:extLst>
          </p:cNvPr>
          <p:cNvCxnSpPr/>
          <p:nvPr/>
        </p:nvCxnSpPr>
        <p:spPr>
          <a:xfrm>
            <a:off x="260293" y="117983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7CE8CF-B629-D42D-BB5A-1266C7952E96}"/>
              </a:ext>
            </a:extLst>
          </p:cNvPr>
          <p:cNvSpPr txBox="1"/>
          <p:nvPr/>
        </p:nvSpPr>
        <p:spPr>
          <a:xfrm>
            <a:off x="399301" y="702171"/>
            <a:ext cx="5177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Online Shopping Application – Product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98DD2-A027-F7CE-4F48-B84CB6CC2CFA}"/>
              </a:ext>
            </a:extLst>
          </p:cNvPr>
          <p:cNvSpPr txBox="1"/>
          <p:nvPr/>
        </p:nvSpPr>
        <p:spPr>
          <a:xfrm>
            <a:off x="399301" y="1357570"/>
            <a:ext cx="333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Product Module Endpoints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608AA-798D-6878-FC00-9A1CBF4F65A1}"/>
              </a:ext>
            </a:extLst>
          </p:cNvPr>
          <p:cNvSpPr txBox="1"/>
          <p:nvPr/>
        </p:nvSpPr>
        <p:spPr>
          <a:xfrm>
            <a:off x="4845424" y="1226414"/>
            <a:ext cx="649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Product Module Service Class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EE9A1-A4D5-2A89-E466-B5846CD0C14D}"/>
              </a:ext>
            </a:extLst>
          </p:cNvPr>
          <p:cNvSpPr txBox="1"/>
          <p:nvPr/>
        </p:nvSpPr>
        <p:spPr>
          <a:xfrm>
            <a:off x="8510123" y="1226414"/>
            <a:ext cx="649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Product 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FB7112-1F8C-EB58-5DAC-DC348C92F2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297"/>
          <a:stretch/>
        </p:blipFill>
        <p:spPr>
          <a:xfrm>
            <a:off x="152400" y="1726902"/>
            <a:ext cx="4327953" cy="4692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CBDD5D-FDD4-E206-331E-CB1025D846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460" b="6449"/>
          <a:stretch/>
        </p:blipFill>
        <p:spPr>
          <a:xfrm>
            <a:off x="4615405" y="1595746"/>
            <a:ext cx="3759666" cy="49713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A7F665-C88D-ED39-72BD-EAE41D2CA8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658" b="11003"/>
          <a:stretch/>
        </p:blipFill>
        <p:spPr>
          <a:xfrm>
            <a:off x="8453979" y="1595746"/>
            <a:ext cx="3585621" cy="351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22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3100FC-054E-A053-A08F-35CDEFAC2A08}"/>
              </a:ext>
            </a:extLst>
          </p:cNvPr>
          <p:cNvCxnSpPr/>
          <p:nvPr/>
        </p:nvCxnSpPr>
        <p:spPr>
          <a:xfrm>
            <a:off x="3664978" y="671232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CEB55BC-D97F-3E77-034A-A6BB86339437}"/>
              </a:ext>
            </a:extLst>
          </p:cNvPr>
          <p:cNvSpPr txBox="1"/>
          <p:nvPr/>
        </p:nvSpPr>
        <p:spPr>
          <a:xfrm>
            <a:off x="3944017" y="167588"/>
            <a:ext cx="5177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Online Shopping Application – Product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1CA6-F5AC-AFBE-79BA-FA3A0F530985}"/>
              </a:ext>
            </a:extLst>
          </p:cNvPr>
          <p:cNvSpPr txBox="1"/>
          <p:nvPr/>
        </p:nvSpPr>
        <p:spPr>
          <a:xfrm>
            <a:off x="390041" y="1077348"/>
            <a:ext cx="16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Exception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372DA-250E-2E80-56BE-D0C45D81CD60}"/>
              </a:ext>
            </a:extLst>
          </p:cNvPr>
          <p:cNvSpPr txBox="1"/>
          <p:nvPr/>
        </p:nvSpPr>
        <p:spPr>
          <a:xfrm>
            <a:off x="5808406" y="1077348"/>
            <a:ext cx="201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Exception Handling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BF147-B989-980F-6291-B5E269B3D788}"/>
              </a:ext>
            </a:extLst>
          </p:cNvPr>
          <p:cNvSpPr txBox="1"/>
          <p:nvPr/>
        </p:nvSpPr>
        <p:spPr>
          <a:xfrm>
            <a:off x="5808406" y="2891281"/>
            <a:ext cx="1853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Exception 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D4CBB6-6B7B-A047-45BB-717A49BE5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80" y="1595321"/>
            <a:ext cx="5311993" cy="4949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CEAE15-2737-E8B3-5438-737580A97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406" y="1589128"/>
            <a:ext cx="5792787" cy="1218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4FF718-6498-F41D-1ED4-8FB0781CD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406" y="3377498"/>
            <a:ext cx="4464424" cy="316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10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1DE55D0-5426-03C8-6785-3FDD8DF70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ADE854-0644-F543-CEE1-77FCBDE8E201}"/>
              </a:ext>
            </a:extLst>
          </p:cNvPr>
          <p:cNvCxnSpPr/>
          <p:nvPr/>
        </p:nvCxnSpPr>
        <p:spPr>
          <a:xfrm>
            <a:off x="3280584" y="512689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7CE8CF-B629-D42D-BB5A-1266C7952E96}"/>
              </a:ext>
            </a:extLst>
          </p:cNvPr>
          <p:cNvSpPr txBox="1"/>
          <p:nvPr/>
        </p:nvSpPr>
        <p:spPr>
          <a:xfrm>
            <a:off x="4297046" y="68822"/>
            <a:ext cx="4786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Online Shopping Application – Cart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98DD2-A027-F7CE-4F48-B84CB6CC2CFA}"/>
              </a:ext>
            </a:extLst>
          </p:cNvPr>
          <p:cNvSpPr txBox="1"/>
          <p:nvPr/>
        </p:nvSpPr>
        <p:spPr>
          <a:xfrm>
            <a:off x="463956" y="1006710"/>
            <a:ext cx="333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Cart Module Endpoints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608AA-798D-6878-FC00-9A1CBF4F65A1}"/>
              </a:ext>
            </a:extLst>
          </p:cNvPr>
          <p:cNvSpPr txBox="1"/>
          <p:nvPr/>
        </p:nvSpPr>
        <p:spPr>
          <a:xfrm>
            <a:off x="8065818" y="1049955"/>
            <a:ext cx="649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Add To Cart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24442E-6F57-E931-0161-B0E19D4193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17"/>
          <a:stretch/>
        </p:blipFill>
        <p:spPr>
          <a:xfrm>
            <a:off x="325918" y="1460322"/>
            <a:ext cx="5749637" cy="467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110BD-A592-ACB7-88F8-8940D13DD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051" y="1460322"/>
            <a:ext cx="5254031" cy="530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69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1DE55D0-5426-03C8-6785-3FDD8DF70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ADE854-0644-F543-CEE1-77FCBDE8E201}"/>
              </a:ext>
            </a:extLst>
          </p:cNvPr>
          <p:cNvCxnSpPr/>
          <p:nvPr/>
        </p:nvCxnSpPr>
        <p:spPr>
          <a:xfrm>
            <a:off x="3280584" y="512689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7CE8CF-B629-D42D-BB5A-1266C7952E96}"/>
              </a:ext>
            </a:extLst>
          </p:cNvPr>
          <p:cNvSpPr txBox="1"/>
          <p:nvPr/>
        </p:nvSpPr>
        <p:spPr>
          <a:xfrm>
            <a:off x="4297046" y="68822"/>
            <a:ext cx="4786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Online Shopping Application – Cart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98DD2-A027-F7CE-4F48-B84CB6CC2CFA}"/>
              </a:ext>
            </a:extLst>
          </p:cNvPr>
          <p:cNvSpPr txBox="1"/>
          <p:nvPr/>
        </p:nvSpPr>
        <p:spPr>
          <a:xfrm>
            <a:off x="463955" y="1006710"/>
            <a:ext cx="535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Order Products From Cart Implementation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608AA-798D-6878-FC00-9A1CBF4F65A1}"/>
              </a:ext>
            </a:extLst>
          </p:cNvPr>
          <p:cNvSpPr txBox="1"/>
          <p:nvPr/>
        </p:nvSpPr>
        <p:spPr>
          <a:xfrm>
            <a:off x="8065818" y="1049955"/>
            <a:ext cx="649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Delete Cart Implementation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CF8254-3E49-049B-429F-0646B800C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489" y="1482829"/>
            <a:ext cx="5085290" cy="5144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7CD5A-42A6-C977-EF21-AA09B60F3D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606"/>
          <a:stretch/>
        </p:blipFill>
        <p:spPr>
          <a:xfrm>
            <a:off x="210970" y="1482835"/>
            <a:ext cx="6596229" cy="51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5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3100FC-054E-A053-A08F-35CDEFAC2A08}"/>
              </a:ext>
            </a:extLst>
          </p:cNvPr>
          <p:cNvCxnSpPr/>
          <p:nvPr/>
        </p:nvCxnSpPr>
        <p:spPr>
          <a:xfrm>
            <a:off x="3664978" y="671232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CEB55BC-D97F-3E77-034A-A6BB86339437}"/>
              </a:ext>
            </a:extLst>
          </p:cNvPr>
          <p:cNvSpPr txBox="1"/>
          <p:nvPr/>
        </p:nvSpPr>
        <p:spPr>
          <a:xfrm>
            <a:off x="3944017" y="167588"/>
            <a:ext cx="5177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Online Shopping Application – Product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1CA6-F5AC-AFBE-79BA-FA3A0F530985}"/>
              </a:ext>
            </a:extLst>
          </p:cNvPr>
          <p:cNvSpPr txBox="1"/>
          <p:nvPr/>
        </p:nvSpPr>
        <p:spPr>
          <a:xfrm>
            <a:off x="390041" y="1077348"/>
            <a:ext cx="16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Exception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372DA-250E-2E80-56BE-D0C45D81CD60}"/>
              </a:ext>
            </a:extLst>
          </p:cNvPr>
          <p:cNvSpPr txBox="1"/>
          <p:nvPr/>
        </p:nvSpPr>
        <p:spPr>
          <a:xfrm>
            <a:off x="5808406" y="1077348"/>
            <a:ext cx="201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Exception Handling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BF147-B989-980F-6291-B5E269B3D788}"/>
              </a:ext>
            </a:extLst>
          </p:cNvPr>
          <p:cNvSpPr txBox="1"/>
          <p:nvPr/>
        </p:nvSpPr>
        <p:spPr>
          <a:xfrm>
            <a:off x="5808406" y="2891281"/>
            <a:ext cx="1853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Exception 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D4CBB6-6B7B-A047-45BB-717A49BE5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80" y="1595321"/>
            <a:ext cx="5311993" cy="4949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CEAE15-2737-E8B3-5438-737580A97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406" y="1589128"/>
            <a:ext cx="5792787" cy="1218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4FF718-6498-F41D-1ED4-8FB0781CD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406" y="3377498"/>
            <a:ext cx="4464424" cy="316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23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1DE55D0-5426-03C8-6785-3FDD8DF70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ADE854-0644-F543-CEE1-77FCBDE8E201}"/>
              </a:ext>
            </a:extLst>
          </p:cNvPr>
          <p:cNvCxnSpPr/>
          <p:nvPr/>
        </p:nvCxnSpPr>
        <p:spPr>
          <a:xfrm>
            <a:off x="3280584" y="512689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7CE8CF-B629-D42D-BB5A-1266C7952E96}"/>
              </a:ext>
            </a:extLst>
          </p:cNvPr>
          <p:cNvSpPr txBox="1"/>
          <p:nvPr/>
        </p:nvSpPr>
        <p:spPr>
          <a:xfrm>
            <a:off x="4297046" y="68822"/>
            <a:ext cx="496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Online Shopping Application – Order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98DD2-A027-F7CE-4F48-B84CB6CC2CFA}"/>
              </a:ext>
            </a:extLst>
          </p:cNvPr>
          <p:cNvSpPr txBox="1"/>
          <p:nvPr/>
        </p:nvSpPr>
        <p:spPr>
          <a:xfrm>
            <a:off x="463955" y="1006710"/>
            <a:ext cx="535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Order Products From Cart Implementation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608AA-798D-6878-FC00-9A1CBF4F65A1}"/>
              </a:ext>
            </a:extLst>
          </p:cNvPr>
          <p:cNvSpPr txBox="1"/>
          <p:nvPr/>
        </p:nvSpPr>
        <p:spPr>
          <a:xfrm>
            <a:off x="8379855" y="1006710"/>
            <a:ext cx="649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Cart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F7CD5A-42A6-C977-EF21-AA09B60F3D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606"/>
          <a:stretch/>
        </p:blipFill>
        <p:spPr>
          <a:xfrm>
            <a:off x="210970" y="1482835"/>
            <a:ext cx="6596229" cy="51446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36E5B-4DE3-EB0F-3B19-31E85A872F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593" b="6071"/>
          <a:stretch/>
        </p:blipFill>
        <p:spPr>
          <a:xfrm>
            <a:off x="7291247" y="1482835"/>
            <a:ext cx="4171081" cy="51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1DE55D0-5426-03C8-6785-3FDD8DF70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ADE854-0644-F543-CEE1-77FCBDE8E201}"/>
              </a:ext>
            </a:extLst>
          </p:cNvPr>
          <p:cNvCxnSpPr/>
          <p:nvPr/>
        </p:nvCxnSpPr>
        <p:spPr>
          <a:xfrm>
            <a:off x="3280584" y="512689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7CE8CF-B629-D42D-BB5A-1266C7952E96}"/>
              </a:ext>
            </a:extLst>
          </p:cNvPr>
          <p:cNvSpPr txBox="1"/>
          <p:nvPr/>
        </p:nvSpPr>
        <p:spPr>
          <a:xfrm>
            <a:off x="4297046" y="68822"/>
            <a:ext cx="496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Online Shopping Application – Order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98DD2-A027-F7CE-4F48-B84CB6CC2CFA}"/>
              </a:ext>
            </a:extLst>
          </p:cNvPr>
          <p:cNvSpPr txBox="1"/>
          <p:nvPr/>
        </p:nvSpPr>
        <p:spPr>
          <a:xfrm>
            <a:off x="463955" y="1006710"/>
            <a:ext cx="535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Cancel Order Implementation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608AA-798D-6878-FC00-9A1CBF4F65A1}"/>
              </a:ext>
            </a:extLst>
          </p:cNvPr>
          <p:cNvSpPr txBox="1"/>
          <p:nvPr/>
        </p:nvSpPr>
        <p:spPr>
          <a:xfrm>
            <a:off x="8379855" y="1006710"/>
            <a:ext cx="649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Order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7C19D-7649-8FA4-3076-B97F53149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55" y="1650862"/>
            <a:ext cx="5810103" cy="4976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98F271-FA5C-5AD6-DD68-16AEDCD81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302" y="1376042"/>
            <a:ext cx="4151880" cy="545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85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 </a:t>
            </a:r>
          </a:p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3038939" y="21461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3932016" y="817862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8A6EC3E-892F-FEE8-8277-98631A77E3D1}"/>
              </a:ext>
            </a:extLst>
          </p:cNvPr>
          <p:cNvSpPr txBox="1"/>
          <p:nvPr/>
        </p:nvSpPr>
        <p:spPr>
          <a:xfrm>
            <a:off x="367553" y="1147482"/>
            <a:ext cx="2433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Displaying Customer: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5E3284-0697-F285-EE06-6166894C8E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278"/>
          <a:stretch/>
        </p:blipFill>
        <p:spPr>
          <a:xfrm>
            <a:off x="456652" y="1823757"/>
            <a:ext cx="5639348" cy="1880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6E8101-8751-C2EF-D934-5C7C09961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005" y="1047387"/>
            <a:ext cx="3355989" cy="5581088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469CF396-220C-A319-D879-FCCD2FA5F2F9}"/>
              </a:ext>
            </a:extLst>
          </p:cNvPr>
          <p:cNvSpPr/>
          <p:nvPr/>
        </p:nvSpPr>
        <p:spPr>
          <a:xfrm>
            <a:off x="6176682" y="2483224"/>
            <a:ext cx="1192306" cy="206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31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 </a:t>
            </a:r>
          </a:p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3038939" y="121778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3932016" y="656498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4AC2FA6-BBAE-35E9-C2A3-FC652497A425}"/>
              </a:ext>
            </a:extLst>
          </p:cNvPr>
          <p:cNvSpPr txBox="1"/>
          <p:nvPr/>
        </p:nvSpPr>
        <p:spPr>
          <a:xfrm>
            <a:off x="5513295" y="645881"/>
            <a:ext cx="3343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ORDERING PRODUCT: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BABC72-82AD-FD61-BF86-8F4648045C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67"/>
          <a:stretch/>
        </p:blipFill>
        <p:spPr>
          <a:xfrm>
            <a:off x="423705" y="1428663"/>
            <a:ext cx="4377533" cy="229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027FAC-CF93-D7B2-0E30-A2197A336B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16" b="11502"/>
          <a:stretch/>
        </p:blipFill>
        <p:spPr>
          <a:xfrm>
            <a:off x="364443" y="4246401"/>
            <a:ext cx="4552134" cy="2291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3FE4E7-75DB-887D-51F0-F088350E1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854" y="2439747"/>
            <a:ext cx="4619600" cy="28386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EB0D51-89C2-7F5A-6784-C73D1A777F7B}"/>
              </a:ext>
            </a:extLst>
          </p:cNvPr>
          <p:cNvSpPr txBox="1"/>
          <p:nvPr/>
        </p:nvSpPr>
        <p:spPr>
          <a:xfrm>
            <a:off x="7244573" y="1976682"/>
            <a:ext cx="3225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Ordering All Products From Cart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4C544A-D051-1B3A-27C8-83982AEB0EF1}"/>
              </a:ext>
            </a:extLst>
          </p:cNvPr>
          <p:cNvSpPr txBox="1"/>
          <p:nvPr/>
        </p:nvSpPr>
        <p:spPr>
          <a:xfrm>
            <a:off x="1284305" y="1024004"/>
            <a:ext cx="2712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Ordering Products Directly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1EB57D-5011-8B2A-7A76-5EF9834A456A}"/>
              </a:ext>
            </a:extLst>
          </p:cNvPr>
          <p:cNvSpPr txBox="1"/>
          <p:nvPr/>
        </p:nvSpPr>
        <p:spPr>
          <a:xfrm>
            <a:off x="1149572" y="3798516"/>
            <a:ext cx="280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Ordering Specific From Cart</a:t>
            </a:r>
          </a:p>
        </p:txBody>
      </p:sp>
    </p:spTree>
    <p:extLst>
      <p:ext uri="{BB962C8B-B14F-4D97-AF65-F5344CB8AC3E}">
        <p14:creationId xmlns:p14="http://schemas.microsoft.com/office/powerpoint/2010/main" val="292530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DA6FF-6F44-C06C-54EB-E08AF6143311}"/>
              </a:ext>
            </a:extLst>
          </p:cNvPr>
          <p:cNvSpPr txBox="1"/>
          <p:nvPr/>
        </p:nvSpPr>
        <p:spPr>
          <a:xfrm>
            <a:off x="323850" y="465316"/>
            <a:ext cx="4880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Personal BACKGROUND</a:t>
            </a:r>
            <a:endParaRPr lang="en-GB" sz="2400" b="1" dirty="0">
              <a:latin typeface="Neue Machina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4569-3E72-209E-3294-60EB4C694B43}"/>
              </a:ext>
            </a:extLst>
          </p:cNvPr>
          <p:cNvSpPr txBox="1"/>
          <p:nvPr/>
        </p:nvSpPr>
        <p:spPr>
          <a:xfrm>
            <a:off x="323850" y="940013"/>
            <a:ext cx="7865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(Name, Past Experience, Qualification, Career Summary)</a:t>
            </a:r>
            <a:endParaRPr lang="en-GB" dirty="0">
              <a:latin typeface="Neue Machina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A408B-108E-8EA9-DA0A-9F0FA1CD9B17}"/>
              </a:ext>
            </a:extLst>
          </p:cNvPr>
          <p:cNvSpPr txBox="1"/>
          <p:nvPr/>
        </p:nvSpPr>
        <p:spPr>
          <a:xfrm>
            <a:off x="373574" y="1765524"/>
            <a:ext cx="483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Name : Mohamed Ali Raihan M</a:t>
            </a:r>
            <a:endParaRPr lang="en-GB" b="1" dirty="0">
              <a:latin typeface="Neue Machina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373574" y="2606592"/>
            <a:ext cx="5397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Past Experience : Fresher</a:t>
            </a:r>
            <a:endParaRPr lang="en-GB" b="1" dirty="0">
              <a:latin typeface="Neue Machina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AE72A-AEC0-D00B-117C-50F93D7FACDF}"/>
              </a:ext>
            </a:extLst>
          </p:cNvPr>
          <p:cNvSpPr txBox="1"/>
          <p:nvPr/>
        </p:nvSpPr>
        <p:spPr>
          <a:xfrm>
            <a:off x="373574" y="3447660"/>
            <a:ext cx="511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Qualification :</a:t>
            </a:r>
            <a:r>
              <a:rPr lang="en-IN" b="1" dirty="0">
                <a:latin typeface="Neue Machina" panose="00000500000000000000" pitchFamily="50" charset="0"/>
                <a:ea typeface="Calibri" panose="020F0502020204030204" pitchFamily="34" charset="0"/>
              </a:rPr>
              <a:t> </a:t>
            </a:r>
            <a:r>
              <a:rPr lang="en-IN" b="1" dirty="0" err="1">
                <a:latin typeface="Neue Machina" panose="00000500000000000000" pitchFamily="50" charset="0"/>
                <a:ea typeface="Calibri" panose="020F0502020204030204" pitchFamily="34" charset="0"/>
              </a:rPr>
              <a:t>B.Tech</a:t>
            </a:r>
            <a:r>
              <a:rPr lang="en-IN" b="1" dirty="0">
                <a:latin typeface="Neue Machina" panose="00000500000000000000" pitchFamily="50" charset="0"/>
                <a:ea typeface="Calibri" panose="020F0502020204030204" pitchFamily="34" charset="0"/>
              </a:rPr>
              <a:t> Information Technology</a:t>
            </a:r>
            <a:endParaRPr lang="en-GB" b="1" dirty="0">
              <a:latin typeface="Neue Machina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B1C4D-84C8-31FA-3922-10AC6E28778E}"/>
              </a:ext>
            </a:extLst>
          </p:cNvPr>
          <p:cNvSpPr txBox="1"/>
          <p:nvPr/>
        </p:nvSpPr>
        <p:spPr>
          <a:xfrm>
            <a:off x="373574" y="4288728"/>
            <a:ext cx="4054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Career Summary : Fresher  </a:t>
            </a:r>
            <a:endParaRPr lang="en-GB" b="1" dirty="0">
              <a:latin typeface="Neue Machina" panose="00000500000000000000" pitchFamily="50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A3E50-760C-4B48-105E-E945156BB4B8}"/>
              </a:ext>
            </a:extLst>
          </p:cNvPr>
          <p:cNvGrpSpPr/>
          <p:nvPr/>
        </p:nvGrpSpPr>
        <p:grpSpPr>
          <a:xfrm>
            <a:off x="9574540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Content Placeholder 7" descr="A shadow of a person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DC448513-01ED-D953-1310-6C67CD5329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54" r="21746"/>
          <a:stretch/>
        </p:blipFill>
        <p:spPr>
          <a:xfrm>
            <a:off x="7556763" y="0"/>
            <a:ext cx="4635237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E060AA3-7941-8126-2364-D4ADA04CFD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93E662-DEF3-AC26-DAC6-B46F4CFDCDCC}"/>
              </a:ext>
            </a:extLst>
          </p:cNvPr>
          <p:cNvSpPr/>
          <p:nvPr/>
        </p:nvSpPr>
        <p:spPr>
          <a:xfrm>
            <a:off x="4740604" y="-930885"/>
            <a:ext cx="513567" cy="513567"/>
          </a:xfrm>
          <a:prstGeom prst="rect">
            <a:avLst/>
          </a:prstGeom>
          <a:solidFill>
            <a:srgbClr val="7175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7653B8-8986-53CB-65C9-A4869AC3732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3038939" y="21461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3932016" y="817862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C855E4-21FD-4F29-2B58-5D0BE21ED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17" y="1358145"/>
            <a:ext cx="2916572" cy="24089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6B678D-0BCC-1BC4-BCCA-E690AD54B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80" y="4537120"/>
            <a:ext cx="7506748" cy="1638529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25F57F7D-60C3-3B89-94ED-52E5F9D239F2}"/>
              </a:ext>
            </a:extLst>
          </p:cNvPr>
          <p:cNvSpPr/>
          <p:nvPr/>
        </p:nvSpPr>
        <p:spPr>
          <a:xfrm>
            <a:off x="2124635" y="2617694"/>
            <a:ext cx="134695" cy="27048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D2B282-B0DE-C6A9-B050-BFBB94B69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283" y="3961604"/>
            <a:ext cx="3684760" cy="26142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837C75-F617-92F8-F334-47DD929F21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9533" y="1389295"/>
            <a:ext cx="7384092" cy="2290210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D839FE10-F517-1545-A0B9-CBE0A473349D}"/>
              </a:ext>
            </a:extLst>
          </p:cNvPr>
          <p:cNvSpPr/>
          <p:nvPr/>
        </p:nvSpPr>
        <p:spPr>
          <a:xfrm>
            <a:off x="3932016" y="2733040"/>
            <a:ext cx="5506624" cy="619760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A8F5131-80AD-CCA7-E502-E828C026BB6E}"/>
              </a:ext>
            </a:extLst>
          </p:cNvPr>
          <p:cNvSpPr/>
          <p:nvPr/>
        </p:nvSpPr>
        <p:spPr>
          <a:xfrm>
            <a:off x="3932016" y="3352800"/>
            <a:ext cx="134695" cy="11843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6040B11-1347-F9D7-98F0-CA44ECBEC1B8}"/>
              </a:ext>
            </a:extLst>
          </p:cNvPr>
          <p:cNvSpPr/>
          <p:nvPr/>
        </p:nvSpPr>
        <p:spPr>
          <a:xfrm>
            <a:off x="7810028" y="5125720"/>
            <a:ext cx="282255" cy="2336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92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B1590-8954-6EF1-A6C9-785B3FD805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Through this capstone project, I developed a complete backend Spring Boot application composed of multiple interdependent modules, all interconnected through entity relationships.</a:t>
            </a:r>
          </a:p>
          <a:p>
            <a:pPr algn="ctr"/>
            <a:endParaRPr lang="en-US" sz="2400" b="1" dirty="0"/>
          </a:p>
          <a:p>
            <a:pPr algn="ctr"/>
            <a:endParaRPr lang="en-GB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8D6ED-DD80-8D48-2960-9D0F1FF02C71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Conclusion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AA73DC-DF05-BBA1-E636-5FF6B7C59E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47997-3F77-2664-A078-8CEB6B267A95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03A12-0AA4-00C6-4CFD-58A6489D245B}"/>
              </a:ext>
            </a:extLst>
          </p:cNvPr>
          <p:cNvSpPr txBox="1"/>
          <p:nvPr/>
        </p:nvSpPr>
        <p:spPr>
          <a:xfrm>
            <a:off x="1" y="2028617"/>
            <a:ext cx="550545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Thank You</a:t>
            </a:r>
            <a:endParaRPr lang="en-GB" sz="115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F09ED73-5AFE-1A76-96F6-922011A62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A picture containing grate&#10;&#10;Description automatically generated">
            <a:extLst>
              <a:ext uri="{FF2B5EF4-FFF2-40B4-BE49-F238E27FC236}">
                <a16:creationId xmlns:a16="http://schemas.microsoft.com/office/drawing/2014/main" id="{37D42EBD-34CB-B25E-42E2-257C43629C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30" r="16904"/>
          <a:stretch/>
        </p:blipFill>
        <p:spPr>
          <a:xfrm>
            <a:off x="7695292" y="0"/>
            <a:ext cx="4496708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FC0F81-B480-D9C4-934C-7D63DE92E0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330200" y="898276"/>
            <a:ext cx="7037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Key Takeaways/Learnings from the Program (HTD)</a:t>
            </a:r>
            <a:endParaRPr lang="en-GB" sz="1800" b="1" dirty="0">
              <a:latin typeface="Neue Machina" panose="00000500000000000000" pitchFamily="50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F4FCA6-FB82-1914-FF20-DF179A378A6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F9036889-5DFF-1AB9-6FA5-8D228CEB4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502688"/>
            <a:ext cx="6163197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 had a basic understanding of Java and OOP concepts, but this program allowed me to significantly deepen my knowledge.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 started with the fundamentals, gaining proficiency in MySQL, JDBC connectivity, Hibernate ORM, Spring MVC, and Spring Boot. This solid foundation helped me build more complex applications.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 developed a strong understanding of entity relationships, which is crucial for designing robust databases. With these skills, I can now confidently design and develop Spring Boot applications and microservices.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 also learned how to implement security in Spring Boot using JWT, ensuring my applications are secure and reliable.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Additionally, I gained valuable insights into Git and GitHub, enhancing my ability to manage code and collaborate effectively on projects.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Java is a high-level, class-based, object-oriented programming language that is widely used for building a variety of applications. 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Key Features of Java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Platform Independence: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Java’s allows the same code to run on any platform that supports Java, without needing to be recompiled.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Object-Oriented Programming (OOP):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Java is built on the principles of OOP, which include concepts like inheritance, encapsulation, polymorphism, and abstraction.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Automatic Memory Management: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Java uses automatic garbage collection to manage memory, freeing developers from the burden of manual memory allocation and deallocation.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Advantages of Using Java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Versatility: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Java is used in various domains, including web development, mobile applications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Scalability: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Java applications can scale easily, making it suitable for both small and large applications.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2FF82F-5501-977F-6AAC-5D63218C99A4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63DCA-65B2-3D77-1512-F2CBF97A8452}"/>
              </a:ext>
            </a:extLst>
          </p:cNvPr>
          <p:cNvSpPr txBox="1"/>
          <p:nvPr/>
        </p:nvSpPr>
        <p:spPr>
          <a:xfrm>
            <a:off x="5826360" y="578135"/>
            <a:ext cx="803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JAVA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4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58CAEF-7789-12A7-03CB-61B59902F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SPRING BOOT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E07ED2-FAB3-CE97-B1F9-0F4CCC4E95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1B970E-992F-42D0-4FC1-CB5C276E94F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A10889-BC72-0EC3-214C-476DBEEA0A41}"/>
              </a:ext>
            </a:extLst>
          </p:cNvPr>
          <p:cNvSpPr txBox="1"/>
          <p:nvPr/>
        </p:nvSpPr>
        <p:spPr>
          <a:xfrm>
            <a:off x="219918" y="1713052"/>
            <a:ext cx="116441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Java Spring Boot is an extension of the Spring framework that simplifies the development of standalone, production-grade Spring-based applications. It is designed to get applications up and running quickly with minimal configuration.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Key Features of Spring Boot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   Auto-Configuration: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Automatically configures the application based on the dependencies you 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Microservices Support: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Ideal for developing microservices due to its lightweight nature and ease of integration with other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Convention Over Configuration: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Follows sensible defaults to reduce the need for complex configurations.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Advantages of Using Spring Boot: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Rapid Development: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Speeds up the development process by reducing the amount of boilerplate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Flexible and Extensible: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Easily customizable to fit different project needs.</a:t>
            </a:r>
          </a:p>
        </p:txBody>
      </p:sp>
    </p:spTree>
    <p:extLst>
      <p:ext uri="{BB962C8B-B14F-4D97-AF65-F5344CB8AC3E}">
        <p14:creationId xmlns:p14="http://schemas.microsoft.com/office/powerpoint/2010/main" val="379033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323850" y="902226"/>
            <a:ext cx="5673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effectLst/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Problem Statement of the Capstone Project</a:t>
            </a:r>
            <a:endParaRPr lang="en-GB" b="1" dirty="0">
              <a:latin typeface="Neue Machina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BCFCB1-DC7D-6574-5BB6-98A1F9330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5" name="Content Placeholder 10" descr="A picture containing outdoor, jumping, air&#10;&#10;Description automatically generated">
            <a:extLst>
              <a:ext uri="{FF2B5EF4-FFF2-40B4-BE49-F238E27FC236}">
                <a16:creationId xmlns:a16="http://schemas.microsoft.com/office/drawing/2014/main" id="{14B84D51-9BF9-004F-8C43-384ACE5D68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" r="17942"/>
          <a:stretch/>
        </p:blipFill>
        <p:spPr>
          <a:xfrm>
            <a:off x="7705639" y="1"/>
            <a:ext cx="4486361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91974B-0397-ACC8-37B6-992E943C7B3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D6F3AD-AD5E-4255-5465-FDDE68344C58}"/>
              </a:ext>
            </a:extLst>
          </p:cNvPr>
          <p:cNvSpPr txBox="1"/>
          <p:nvPr/>
        </p:nvSpPr>
        <p:spPr>
          <a:xfrm>
            <a:off x="238067" y="1587520"/>
            <a:ext cx="778174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develop a backend application for online shopping with the following modules</a:t>
            </a:r>
          </a:p>
          <a:p>
            <a:r>
              <a:rPr lang="en-US" dirty="0"/>
              <a:t>and functionalities: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Product: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new products in the inventory.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Read and retrieve product details.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Update existing product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Delete products from the inventory.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Reduce product quantity when an order is successfully placed.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Customer: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new customer.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Read and view customer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Update customer details.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Delete customer profiles.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 customers to add products to their cart.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 customers to place orders.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Display the contents of the customer’s cart.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 the customer’s order history.</a:t>
            </a:r>
          </a:p>
        </p:txBody>
      </p:sp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323850" y="902226"/>
            <a:ext cx="5673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effectLst/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Problem Statement of the Capstone Project</a:t>
            </a:r>
            <a:endParaRPr lang="en-GB" b="1" dirty="0">
              <a:latin typeface="Neue Machina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BCFCB1-DC7D-6574-5BB6-98A1F9330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5" name="Content Placeholder 10" descr="A picture containing outdoor, jumping, air&#10;&#10;Description automatically generated">
            <a:extLst>
              <a:ext uri="{FF2B5EF4-FFF2-40B4-BE49-F238E27FC236}">
                <a16:creationId xmlns:a16="http://schemas.microsoft.com/office/drawing/2014/main" id="{14B84D51-9BF9-004F-8C43-384ACE5D68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" r="17942"/>
          <a:stretch/>
        </p:blipFill>
        <p:spPr>
          <a:xfrm>
            <a:off x="7705639" y="1"/>
            <a:ext cx="4486361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91974B-0397-ACC8-37B6-992E943C7B3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D303C49-4181-114A-36A4-B50A93A167BD}"/>
              </a:ext>
            </a:extLst>
          </p:cNvPr>
          <p:cNvSpPr txBox="1"/>
          <p:nvPr/>
        </p:nvSpPr>
        <p:spPr>
          <a:xfrm>
            <a:off x="1898248" y="24538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7B964A71-05AC-CCBF-8B2D-D2CF857B7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126287"/>
            <a:ext cx="724420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Cart: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Hold products that the customer has added.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 the total number of items and cost in the cart.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 customers to remove items from the cart.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 the cart when products are added or removed.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 customers to place orders for the products in their cart.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 order details, including order status.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 customers to cancel orders.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 order status updates (e.g., processing, shipped, delivered).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825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4304180" y="105466"/>
            <a:ext cx="5673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effectLst/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Class Diagram of Online Shopping</a:t>
            </a:r>
            <a:endParaRPr lang="en-GB" sz="2000" b="1" dirty="0">
              <a:latin typeface="Neue Machina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BCFCB1-DC7D-6574-5BB6-98A1F9330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91974B-0397-ACC8-37B6-992E943C7B33}"/>
              </a:ext>
            </a:extLst>
          </p:cNvPr>
          <p:cNvCxnSpPr/>
          <p:nvPr/>
        </p:nvCxnSpPr>
        <p:spPr>
          <a:xfrm>
            <a:off x="3282203" y="626409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D303C49-4181-114A-36A4-B50A93A167BD}"/>
              </a:ext>
            </a:extLst>
          </p:cNvPr>
          <p:cNvSpPr txBox="1"/>
          <p:nvPr/>
        </p:nvSpPr>
        <p:spPr>
          <a:xfrm>
            <a:off x="1898248" y="24538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6E048-169C-092C-DBF2-CB8D6D9EE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547" y="902226"/>
            <a:ext cx="8875477" cy="577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59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1DE55D0-5426-03C8-6785-3FDD8DF70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ADE854-0644-F543-CEE1-77FCBDE8E201}"/>
              </a:ext>
            </a:extLst>
          </p:cNvPr>
          <p:cNvCxnSpPr/>
          <p:nvPr/>
        </p:nvCxnSpPr>
        <p:spPr>
          <a:xfrm>
            <a:off x="260293" y="117983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7CE8CF-B629-D42D-BB5A-1266C7952E96}"/>
              </a:ext>
            </a:extLst>
          </p:cNvPr>
          <p:cNvSpPr txBox="1"/>
          <p:nvPr/>
        </p:nvSpPr>
        <p:spPr>
          <a:xfrm>
            <a:off x="399301" y="702171"/>
            <a:ext cx="5370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Online Shopping Application – Customer Module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08598-1544-BAD5-28E4-940888E46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93" y="1804452"/>
            <a:ext cx="4104742" cy="4395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D98DD2-A027-F7CE-4F48-B84CB6CC2CFA}"/>
              </a:ext>
            </a:extLst>
          </p:cNvPr>
          <p:cNvSpPr txBox="1"/>
          <p:nvPr/>
        </p:nvSpPr>
        <p:spPr>
          <a:xfrm>
            <a:off x="399301" y="1357570"/>
            <a:ext cx="333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Customer Module Endpoints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CF7C60-1626-3DBD-5839-C20CE4391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972" y="1726902"/>
            <a:ext cx="3653311" cy="50902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D608AA-798D-6878-FC00-9A1CBF4F65A1}"/>
              </a:ext>
            </a:extLst>
          </p:cNvPr>
          <p:cNvSpPr txBox="1"/>
          <p:nvPr/>
        </p:nvSpPr>
        <p:spPr>
          <a:xfrm>
            <a:off x="4845424" y="1226414"/>
            <a:ext cx="649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Customer Module Service Class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C2EFE-2F4B-9B83-26BB-391DB75ADB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738"/>
          <a:stretch/>
        </p:blipFill>
        <p:spPr>
          <a:xfrm>
            <a:off x="8510123" y="1726902"/>
            <a:ext cx="3529477" cy="32985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4EE9A1-A4D5-2A89-E466-B5846CD0C14D}"/>
              </a:ext>
            </a:extLst>
          </p:cNvPr>
          <p:cNvSpPr txBox="1"/>
          <p:nvPr/>
        </p:nvSpPr>
        <p:spPr>
          <a:xfrm>
            <a:off x="8510123" y="1226414"/>
            <a:ext cx="649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Customer Output</a:t>
            </a:r>
          </a:p>
        </p:txBody>
      </p:sp>
    </p:spTree>
    <p:extLst>
      <p:ext uri="{BB962C8B-B14F-4D97-AF65-F5344CB8AC3E}">
        <p14:creationId xmlns:p14="http://schemas.microsoft.com/office/powerpoint/2010/main" val="3533707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839</Words>
  <Application>Microsoft Office PowerPoint</Application>
  <PresentationFormat>Widescreen</PresentationFormat>
  <Paragraphs>147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Helvetica</vt:lpstr>
      <vt:lpstr>Neue Machina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Raihan Mohamed</cp:lastModifiedBy>
  <cp:revision>39</cp:revision>
  <dcterms:created xsi:type="dcterms:W3CDTF">2023-02-09T10:19:33Z</dcterms:created>
  <dcterms:modified xsi:type="dcterms:W3CDTF">2024-08-26T10:06:30Z</dcterms:modified>
</cp:coreProperties>
</file>